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260" r:id="rId2"/>
    <p:sldId id="274" r:id="rId3"/>
    <p:sldId id="266" r:id="rId4"/>
    <p:sldId id="267" r:id="rId5"/>
    <p:sldId id="268" r:id="rId6"/>
    <p:sldId id="277" r:id="rId7"/>
    <p:sldId id="278" r:id="rId8"/>
    <p:sldId id="283" r:id="rId9"/>
    <p:sldId id="273" r:id="rId10"/>
    <p:sldId id="276" r:id="rId11"/>
  </p:sldIdLst>
  <p:sldSz cx="9144000" cy="6858000" type="screen4x3"/>
  <p:notesSz cx="6797675" cy="9926638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97CD1-B9B1-4693-B425-B8CDA1202774}" type="datetimeFigureOut">
              <a:rPr lang="nl-NL" smtClean="0"/>
              <a:pPr/>
              <a:t>30-10-2018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050ED-5A5B-43DA-8FAF-33179B1AA3E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981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FBC3-DC6C-4A05-A671-A7D0BEF6FB6C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CC68-7285-4942-8C6D-9F7A625293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4850B-1757-425A-B401-28C95FCFD303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735E-E7DC-4021-B10F-2997A55284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326820"/>
            <a:ext cx="2057400" cy="479934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B2BE-C1AA-4748-B2D1-6B7E6839D594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1E92-8F87-43F4-BC0F-2E86473097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3CDDB-747E-48DE-A7E5-95FBDF65A65E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58A2-AE1E-4DA9-BB28-468110D64B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25AA0-E7DF-4097-86BA-FF052C142C54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E8F0-E85B-45CB-B3BC-C09F68621E6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4FDC-8B52-47F5-A449-B1B5C8012069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106E-E9EC-4D8E-96AF-209638EDCE9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B5EF-E436-43E5-A501-85B9408F95E7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038F5-DAA8-4C59-B64C-CDB7E013A2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4B804-88D8-415E-B57C-0B035EC7C449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1F49-6779-43F4-971D-0558061910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4A16D-514F-4A04-827F-6DF0E8958044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C734-634C-4337-9E4A-ED0893428A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FA7C2-4520-44B6-AB1F-5A18CAF297BA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362EA-D90C-4103-B923-26A1F2F683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29733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297333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29733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8E2A-A0DA-4E81-9BCD-253B46F6E6B1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D0C0-930C-4274-9D65-74A749936A0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584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Titelstijl van model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449BC4-999A-4A31-9E25-7C1BC145F7CB}" type="datetimeFigureOut">
              <a:rPr lang="nl-NL"/>
              <a:pPr>
                <a:defRPr/>
              </a:pPr>
              <a:t>30-10-2018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9E73DE-3945-4213-B38E-687ED90A68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ctrTitle"/>
          </p:nvPr>
        </p:nvSpPr>
        <p:spPr>
          <a:xfrm>
            <a:off x="414338" y="685799"/>
            <a:ext cx="7772400" cy="5825837"/>
          </a:xfrm>
        </p:spPr>
        <p:txBody>
          <a:bodyPr/>
          <a:lstStyle/>
          <a:p>
            <a:r>
              <a:rPr lang="nl-NL" sz="6000" dirty="0" smtClean="0"/>
              <a:t>School en ouders</a:t>
            </a:r>
            <a:br>
              <a:rPr lang="nl-NL" sz="6000" dirty="0" smtClean="0"/>
            </a:br>
            <a:r>
              <a:rPr lang="nl-NL" sz="6000" dirty="0" smtClean="0"/>
              <a:t>Ouders en school</a:t>
            </a:r>
            <a:br>
              <a:rPr lang="nl-NL" sz="6000" dirty="0" smtClean="0"/>
            </a:br>
            <a:r>
              <a:rPr lang="nl-NL" sz="2800" dirty="0" smtClean="0"/>
              <a:t>Opstartbijeenkomst ouderklankbordgroep</a:t>
            </a:r>
            <a:br>
              <a:rPr lang="nl-NL" sz="2800" dirty="0" smtClean="0"/>
            </a:br>
            <a:r>
              <a:rPr lang="nl-NL" sz="2800" dirty="0" smtClean="0"/>
              <a:t>BS De Tweesprong</a:t>
            </a:r>
            <a:br>
              <a:rPr lang="nl-NL" sz="2800" dirty="0" smtClean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2800" dirty="0" smtClean="0"/>
              <a:t>01-11-2018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3969203"/>
            <a:ext cx="3690257" cy="153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NL" dirty="0" smtClean="0">
                <a:latin typeface="Calibri" pitchFamily="34" charset="0"/>
              </a:rPr>
              <a:t>Dank voor uw aanwezigheid en </a:t>
            </a:r>
          </a:p>
          <a:p>
            <a:pPr algn="ctr">
              <a:buNone/>
            </a:pPr>
            <a:r>
              <a:rPr lang="nl-NL" dirty="0" smtClean="0">
                <a:latin typeface="Calibri" pitchFamily="34" charset="0"/>
              </a:rPr>
              <a:t>betrokkenheid</a:t>
            </a:r>
            <a:r>
              <a:rPr lang="nl-NL" dirty="0" smtClean="0">
                <a:latin typeface="Calibri" pitchFamily="34" charset="0"/>
              </a:rPr>
              <a:t>.</a:t>
            </a:r>
          </a:p>
          <a:p>
            <a:pPr algn="ctr">
              <a:buNone/>
            </a:pPr>
            <a:endParaRPr lang="nl-NL" dirty="0" smtClean="0">
              <a:latin typeface="Calibri" pitchFamily="34" charset="0"/>
            </a:endParaRPr>
          </a:p>
          <a:p>
            <a:pPr algn="ctr">
              <a:buNone/>
            </a:pPr>
            <a:endParaRPr lang="nl-NL" dirty="0">
              <a:latin typeface="Calibri" pitchFamily="34" charset="0"/>
            </a:endParaRPr>
          </a:p>
          <a:p>
            <a:pPr algn="ctr">
              <a:buNone/>
            </a:pPr>
            <a:endParaRPr lang="nl-NL" dirty="0" smtClean="0">
              <a:latin typeface="Calibri" pitchFamily="34" charset="0"/>
            </a:endParaRPr>
          </a:p>
          <a:p>
            <a:pPr algn="ctr">
              <a:buNone/>
            </a:pPr>
            <a:endParaRPr lang="nl-NL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nl-NL" dirty="0" smtClean="0">
                <a:latin typeface="Calibri" pitchFamily="34" charset="0"/>
              </a:rPr>
              <a:t>Team BS De Tweesprong</a:t>
            </a:r>
            <a:endParaRPr lang="nl-NL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29" y="2773137"/>
            <a:ext cx="3788228" cy="205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van de avond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Opening</a:t>
            </a:r>
          </a:p>
          <a:p>
            <a:r>
              <a:rPr lang="nl-NL" sz="2400" dirty="0" smtClean="0"/>
              <a:t>Voorstellen</a:t>
            </a:r>
            <a:r>
              <a:rPr lang="nl-NL" sz="2400" dirty="0" smtClean="0"/>
              <a:t>		</a:t>
            </a:r>
          </a:p>
          <a:p>
            <a:r>
              <a:rPr lang="nl-NL" sz="2400" dirty="0" smtClean="0"/>
              <a:t>Doelen </a:t>
            </a:r>
            <a:r>
              <a:rPr lang="nl-NL" sz="2400" dirty="0"/>
              <a:t>en kaders </a:t>
            </a:r>
            <a:r>
              <a:rPr lang="nl-NL" sz="2400" dirty="0" smtClean="0"/>
              <a:t>ouderklankbord</a:t>
            </a:r>
          </a:p>
          <a:p>
            <a:r>
              <a:rPr lang="nl-NL" sz="2400" dirty="0" smtClean="0"/>
              <a:t>Delen van ervaringen diverse activiteiten</a:t>
            </a:r>
          </a:p>
          <a:p>
            <a:r>
              <a:rPr lang="nl-NL" sz="2400" dirty="0" smtClean="0"/>
              <a:t>Wat leeft er onder de ouders? </a:t>
            </a:r>
          </a:p>
          <a:p>
            <a:r>
              <a:rPr lang="nl-NL" sz="2400" dirty="0" smtClean="0"/>
              <a:t>Vervangersproblematiek</a:t>
            </a:r>
          </a:p>
          <a:p>
            <a:r>
              <a:rPr lang="nl-NL" sz="2400" dirty="0" smtClean="0"/>
              <a:t>Inbreng thema’s ouders</a:t>
            </a:r>
          </a:p>
          <a:p>
            <a:r>
              <a:rPr lang="nl-NL" sz="2400" dirty="0" smtClean="0"/>
              <a:t>Evaluatie en vervolgafspraken</a:t>
            </a:r>
          </a:p>
          <a:p>
            <a:endParaRPr lang="nl-NL" sz="2400" dirty="0" smtClean="0"/>
          </a:p>
          <a:p>
            <a:pPr marL="0" lvl="0" indent="0">
              <a:spcAft>
                <a:spcPts val="0"/>
              </a:spcAft>
              <a:buNone/>
            </a:pPr>
            <a:endParaRPr lang="nl-NL" sz="4400" dirty="0">
              <a:latin typeface="Times New Roman"/>
              <a:ea typeface="Times New Roman"/>
            </a:endParaRPr>
          </a:p>
          <a:p>
            <a:pPr marL="66040" indent="0">
              <a:spcAft>
                <a:spcPts val="0"/>
              </a:spcAft>
              <a:buNone/>
            </a:pPr>
            <a:endParaRPr lang="nl-NL" sz="4400" dirty="0">
              <a:latin typeface="Times New Roman"/>
              <a:ea typeface="Times New Roman"/>
            </a:endParaRPr>
          </a:p>
          <a:p>
            <a:pPr marL="571500" indent="0">
              <a:spcAft>
                <a:spcPts val="0"/>
              </a:spcAft>
              <a:buNone/>
            </a:pPr>
            <a:endParaRPr lang="nl-NL" sz="4400" dirty="0">
              <a:latin typeface="Times New Roman"/>
              <a:ea typeface="Times New Roman"/>
            </a:endParaRPr>
          </a:p>
          <a:p>
            <a:pPr marL="914400">
              <a:spcAft>
                <a:spcPts val="0"/>
              </a:spcAft>
            </a:pPr>
            <a:r>
              <a:rPr lang="nl-NL" dirty="0">
                <a:latin typeface="Verdana"/>
                <a:ea typeface="Times New Roman"/>
              </a:rPr>
              <a:t> </a:t>
            </a:r>
            <a:endParaRPr lang="nl-NL" sz="4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Verdana"/>
                <a:ea typeface="Times New Roman"/>
              </a:rPr>
              <a:t> </a:t>
            </a:r>
            <a:endParaRPr lang="nl-NL" sz="4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Verdana"/>
                <a:ea typeface="Times New Roman"/>
              </a:rPr>
              <a:t> </a:t>
            </a:r>
            <a:endParaRPr lang="nl-NL" sz="4400" dirty="0"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buFont typeface="+mj-lt"/>
              <a:buAutoNum type="arabicPeriod" startAt="4"/>
            </a:pPr>
            <a:r>
              <a:rPr lang="nl-NL" dirty="0">
                <a:latin typeface="Verdana"/>
                <a:ea typeface="Times New Roman"/>
              </a:rPr>
              <a:t>Punten/zaken willen ouders inbrengen/aandragen als gespreksonderwerpen voor de volgende ouderklankbordgroep? – 20.45 uur</a:t>
            </a:r>
            <a:endParaRPr lang="nl-NL" sz="4400" dirty="0">
              <a:latin typeface="Times New Roman"/>
              <a:ea typeface="Times New Roman"/>
            </a:endParaRP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59" y="4711838"/>
            <a:ext cx="2786741" cy="186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84950" cy="1151391"/>
          </a:xfrm>
        </p:spPr>
        <p:txBody>
          <a:bodyPr/>
          <a:lstStyle/>
          <a:p>
            <a:r>
              <a:rPr lang="nl-NL" dirty="0" smtClean="0"/>
              <a:t>Waarom een ouderklankbordgroep?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850570"/>
            <a:ext cx="8229600" cy="427559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sz="2400" dirty="0" smtClean="0"/>
              <a:t>Uit </a:t>
            </a:r>
            <a:r>
              <a:rPr lang="nl-NL" sz="2400" dirty="0"/>
              <a:t>onderzoek blijkt dat goede contacten tussen school en ouders leerprestaties van kinderen ten goede komen.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Korte lijnen. School wil graag snel weten wat er leeft bij ouders. 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Landelijk en ook op De Tweesprong  zien we verschuiving in ouderbetrokkenheid. Ouders willen meer inhoudelijk meedenken over de gang van zaken op school.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De Tweesprong wil middels goede informatie en uitleg de ontwikkeling van school zichtbaar maken. </a:t>
            </a:r>
          </a:p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</a:pPr>
            <a:endParaRPr lang="nl-NL" sz="2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886" y="4833611"/>
            <a:ext cx="2266950" cy="183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dirty="0" smtClean="0"/>
              <a:t>Doelen ouderklankbord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nl-NL" sz="3000" dirty="0" smtClean="0"/>
          </a:p>
          <a:p>
            <a:pPr>
              <a:lnSpc>
                <a:spcPct val="90000"/>
              </a:lnSpc>
            </a:pPr>
            <a:r>
              <a:rPr lang="nl-NL" sz="2400" dirty="0" smtClean="0"/>
              <a:t>Ouders de gelegenheid geven om mee te denken over schoolse zaken.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De communicatie ouders-school en school-ouders verder optimaliseren. 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Met ouders te klankborden over onderwerpen/dilemma’s veranderingen op schoolniveau.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Kortom ouders serieus nemen.  </a:t>
            </a:r>
          </a:p>
          <a:p>
            <a:pPr>
              <a:lnSpc>
                <a:spcPct val="90000"/>
              </a:lnSpc>
              <a:buNone/>
            </a:pPr>
            <a:endParaRPr lang="nl-NL" sz="3000" dirty="0" smtClean="0"/>
          </a:p>
          <a:p>
            <a:pPr>
              <a:lnSpc>
                <a:spcPct val="90000"/>
              </a:lnSpc>
            </a:pPr>
            <a:endParaRPr lang="nl-NL" sz="3000" dirty="0" smtClean="0"/>
          </a:p>
          <a:p>
            <a:pPr>
              <a:lnSpc>
                <a:spcPct val="90000"/>
              </a:lnSpc>
            </a:pPr>
            <a:endParaRPr lang="nl-NL" sz="3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103" y="4444773"/>
            <a:ext cx="238442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dirty="0" smtClean="0"/>
              <a:t>Kaders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4294967295"/>
          </p:nvPr>
        </p:nvSpPr>
        <p:spPr>
          <a:xfrm>
            <a:off x="457200" y="1593273"/>
            <a:ext cx="8229600" cy="451658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</a:pPr>
            <a:r>
              <a:rPr lang="nl-NL" sz="2400" dirty="0" smtClean="0"/>
              <a:t>2 a 3 keer per schooljaar bijeenkomst.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Wisselende samenstelling per schooljaar.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Optrekken op basis van vertrouwen.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Punten worden meegenomen naar het Team/MT, indien relevant naar OV en/of MR. Daar vindt besluitvorming plaats.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Rol MR. School en onderwijs beleidsmatig.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Rol OV. Organisatie activiteiten in school.</a:t>
            </a:r>
          </a:p>
          <a:p>
            <a:pPr>
              <a:lnSpc>
                <a:spcPct val="90000"/>
              </a:lnSpc>
              <a:buNone/>
            </a:pPr>
            <a:endParaRPr lang="nl-NL" sz="2400" dirty="0" smtClean="0"/>
          </a:p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  <a:buNone/>
            </a:pPr>
            <a:endParaRPr lang="nl-NL" sz="2400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72" y="4027713"/>
            <a:ext cx="1774371" cy="1774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24543"/>
            <a:ext cx="7772400" cy="936171"/>
          </a:xfrm>
        </p:spPr>
        <p:txBody>
          <a:bodyPr/>
          <a:lstStyle/>
          <a:p>
            <a:r>
              <a:rPr lang="nl-NL" dirty="0" smtClean="0"/>
              <a:t>Communicatie ouders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59229" y="1360714"/>
            <a:ext cx="8098971" cy="4876800"/>
          </a:xfrm>
        </p:spPr>
        <p:txBody>
          <a:bodyPr/>
          <a:lstStyle/>
          <a:p>
            <a:pPr algn="l"/>
            <a:r>
              <a:rPr lang="nl-NL" sz="2400" dirty="0" smtClean="0">
                <a:solidFill>
                  <a:schemeClr val="tx1"/>
                </a:solidFill>
              </a:rPr>
              <a:t>      Op de website staat:</a:t>
            </a:r>
            <a:endParaRPr lang="nl-NL" sz="2000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een uitleg van de ouderklankbordgroep met de doelen en kaders.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alle namen van de leden van het lopende schooljaar. Tevens wordt aangegeven vanuit welke groep zij zitting hebben.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de agenda en een kort verslag van elke bijeenkomst.</a:t>
            </a:r>
          </a:p>
          <a:p>
            <a:pPr lvl="1" algn="l"/>
            <a:endParaRPr lang="nl-NL" sz="2000" dirty="0" smtClean="0">
              <a:solidFill>
                <a:schemeClr val="tx1"/>
              </a:solidFill>
            </a:endParaRPr>
          </a:p>
          <a:p>
            <a:pPr lvl="1" algn="l"/>
            <a:r>
              <a:rPr lang="nl-NL" sz="2000" dirty="0" smtClean="0">
                <a:solidFill>
                  <a:schemeClr val="tx1"/>
                </a:solidFill>
              </a:rPr>
              <a:t>Op </a:t>
            </a:r>
            <a:r>
              <a:rPr lang="nl-NL" sz="2000" dirty="0">
                <a:solidFill>
                  <a:schemeClr val="tx1"/>
                </a:solidFill>
              </a:rPr>
              <a:t>deze wijze is het voor alle ouders duidelijk , wie zitting heeft en waarover gesproken wordt. </a:t>
            </a:r>
          </a:p>
          <a:p>
            <a:pPr lvl="1" algn="l"/>
            <a:endParaRPr lang="nl-NL" sz="2400" dirty="0" smtClean="0">
              <a:solidFill>
                <a:schemeClr val="tx1"/>
              </a:solidFill>
            </a:endParaRPr>
          </a:p>
          <a:p>
            <a:pPr lvl="1" algn="l"/>
            <a:r>
              <a:rPr lang="nl-NL" sz="2400" dirty="0" smtClean="0">
                <a:solidFill>
                  <a:schemeClr val="tx1"/>
                </a:solidFill>
              </a:rPr>
              <a:t>Op ouderportaal: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worden de agenda’s en verslagen in de boekenkast geplaatst.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</a:p>
          <a:p>
            <a:pPr lvl="1" algn="l"/>
            <a:r>
              <a:rPr lang="nl-NL" sz="2000" dirty="0" smtClean="0">
                <a:solidFill>
                  <a:schemeClr val="tx1"/>
                </a:solidFill>
              </a:rPr>
              <a:t>Alle ouders mogen bespreekzaken inbrengen. Dit kan via de ouders van de ouderklankbordgroep.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2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>
                <a:solidFill>
                  <a:prstClr val="black"/>
                </a:solidFill>
                <a:latin typeface="+mn-lt"/>
                <a:ea typeface="Times New Roman"/>
              </a:rPr>
              <a:t>Delen van ervaringen van diverse activiteiten </a:t>
            </a:r>
            <a:endParaRPr lang="nl-NL" sz="3600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Ervaringen week van het verkeer.</a:t>
            </a:r>
          </a:p>
          <a:p>
            <a:endParaRPr lang="nl-NL" sz="2800" dirty="0"/>
          </a:p>
          <a:p>
            <a:r>
              <a:rPr lang="nl-NL" sz="2800" dirty="0" smtClean="0"/>
              <a:t>Ervaringen informatieavonden van de groepen.</a:t>
            </a:r>
          </a:p>
          <a:p>
            <a:endParaRPr lang="nl-NL" sz="2800" dirty="0"/>
          </a:p>
          <a:p>
            <a:r>
              <a:rPr lang="nl-NL" sz="2800" dirty="0" smtClean="0"/>
              <a:t>Schoolfotograaf</a:t>
            </a:r>
          </a:p>
          <a:p>
            <a:endParaRPr lang="nl-NL" sz="2800" dirty="0"/>
          </a:p>
          <a:p>
            <a:r>
              <a:rPr lang="nl-NL" sz="2800" dirty="0" smtClean="0"/>
              <a:t>Wat leeft er onder de ouders?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884" y="4061632"/>
            <a:ext cx="2416629" cy="6454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370" y="5440135"/>
            <a:ext cx="4295774" cy="84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Vervangersproblematiek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Verdana"/>
                <a:ea typeface="Times New Roman"/>
              </a:rPr>
              <a:t>Welke ideeën hebben ouders hierover? </a:t>
            </a:r>
            <a:endParaRPr lang="nl-NL" sz="2400" dirty="0" smtClean="0">
              <a:latin typeface="Verdana"/>
              <a:ea typeface="Times New Roman"/>
            </a:endParaRP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dirty="0" smtClean="0">
              <a:latin typeface="Verdana"/>
              <a:ea typeface="Times New Roman"/>
            </a:endParaRP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Verdana"/>
                <a:ea typeface="Times New Roman"/>
              </a:rPr>
              <a:t>Kennen </a:t>
            </a:r>
            <a:r>
              <a:rPr lang="nl-NL" sz="2400" dirty="0">
                <a:latin typeface="Verdana"/>
                <a:ea typeface="Times New Roman"/>
              </a:rPr>
              <a:t>zij mensen die hierin iets kunnen betekenen voor de Tweesprong?</a:t>
            </a:r>
            <a:endParaRPr lang="nl-NL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75695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smtClean="0"/>
              <a:t>Evaluatie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nl-NL" sz="2400" dirty="0" smtClean="0"/>
              <a:t>Hoe is deze avond ervaren?</a:t>
            </a:r>
          </a:p>
          <a:p>
            <a:r>
              <a:rPr lang="nl-NL" sz="2400" dirty="0" smtClean="0"/>
              <a:t>Welk thema of thema’s bespreken we de volgende keer?</a:t>
            </a:r>
          </a:p>
          <a:p>
            <a:pPr marL="0" indent="0">
              <a:buNone/>
            </a:pPr>
            <a:endParaRPr lang="nl-NL" sz="2400" b="1" dirty="0" smtClean="0"/>
          </a:p>
          <a:p>
            <a:pPr>
              <a:buNone/>
            </a:pPr>
            <a:r>
              <a:rPr lang="nl-NL" sz="2400" b="1" dirty="0" smtClean="0"/>
              <a:t>Vervolg van deze avond:</a:t>
            </a:r>
          </a:p>
          <a:p>
            <a:pPr>
              <a:buNone/>
            </a:pPr>
            <a:r>
              <a:rPr lang="nl-NL" sz="2400" dirty="0" smtClean="0"/>
              <a:t>Volgende bijeenkomst januari/februari 2018</a:t>
            </a:r>
          </a:p>
          <a:p>
            <a:pPr>
              <a:buNone/>
            </a:pPr>
            <a:r>
              <a:rPr lang="nl-NL" sz="2400" dirty="0" smtClean="0"/>
              <a:t>Voorsteldata:					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771" y="4096044"/>
            <a:ext cx="2204131" cy="15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3776</TotalTime>
  <Words>356</Words>
  <Application>Microsoft Office PowerPoint</Application>
  <PresentationFormat>Diavoorstelling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School en ouders Ouders en school Opstartbijeenkomst ouderklankbordgroep BS De Tweesprong     01-11-2018</vt:lpstr>
      <vt:lpstr>Programma van de avond </vt:lpstr>
      <vt:lpstr>Waarom een ouderklankbordgroep?</vt:lpstr>
      <vt:lpstr>Doelen ouderklankbord</vt:lpstr>
      <vt:lpstr>Kaders</vt:lpstr>
      <vt:lpstr>Communicatie ouders</vt:lpstr>
      <vt:lpstr>Delen van ervaringen van diverse activiteiten </vt:lpstr>
      <vt:lpstr>Vervangersproblematiek</vt:lpstr>
      <vt:lpstr> Evaluatie</vt:lpstr>
      <vt:lpstr>PowerPoint-presentatie</vt:lpstr>
    </vt:vector>
  </TitlesOfParts>
  <Company>24U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 Office 2004 Test Drive</dc:creator>
  <cp:lastModifiedBy>Schroeten, Inoka</cp:lastModifiedBy>
  <cp:revision>385</cp:revision>
  <cp:lastPrinted>2017-10-24T17:10:29Z</cp:lastPrinted>
  <dcterms:created xsi:type="dcterms:W3CDTF">2010-12-30T09:48:48Z</dcterms:created>
  <dcterms:modified xsi:type="dcterms:W3CDTF">2018-10-30T13:09:46Z</dcterms:modified>
</cp:coreProperties>
</file>